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6"/>
  </p:notesMasterIdLst>
  <p:sldIdLst>
    <p:sldId id="419" r:id="rId3"/>
    <p:sldId id="515" r:id="rId4"/>
    <p:sldId id="482" r:id="rId5"/>
    <p:sldId id="422" r:id="rId6"/>
    <p:sldId id="493" r:id="rId7"/>
    <p:sldId id="516" r:id="rId8"/>
    <p:sldId id="506" r:id="rId9"/>
    <p:sldId id="496" r:id="rId10"/>
    <p:sldId id="427" r:id="rId11"/>
    <p:sldId id="432" r:id="rId12"/>
    <p:sldId id="433" r:id="rId13"/>
    <p:sldId id="446" r:id="rId14"/>
    <p:sldId id="457" r:id="rId15"/>
    <p:sldId id="517" r:id="rId16"/>
    <p:sldId id="436" r:id="rId17"/>
    <p:sldId id="514" r:id="rId18"/>
    <p:sldId id="472" r:id="rId19"/>
    <p:sldId id="519" r:id="rId20"/>
    <p:sldId id="500" r:id="rId21"/>
    <p:sldId id="487" r:id="rId22"/>
    <p:sldId id="502" r:id="rId23"/>
    <p:sldId id="440" r:id="rId24"/>
    <p:sldId id="416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79923"/>
    <a:srgbClr val="FFFF66"/>
    <a:srgbClr val="C8D927"/>
    <a:srgbClr val="000000"/>
    <a:srgbClr val="FFFF9F"/>
    <a:srgbClr val="FF0000"/>
    <a:srgbClr val="E4DF21"/>
    <a:srgbClr val="FF0066"/>
    <a:srgbClr val="FF6699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23"/>
        <p:guide pos="29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15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6.jpeg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0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audio" Target="../media/audio1.wav"/><Relationship Id="rId7" Type="http://schemas.openxmlformats.org/officeDocument/2006/relationships/slide" Target="slide2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9.xml"/><Relationship Id="rId5" Type="http://schemas.openxmlformats.org/officeDocument/2006/relationships/slide" Target="slide20.xml"/><Relationship Id="rId4" Type="http://schemas.openxmlformats.org/officeDocument/2006/relationships/slide" Target="slide12.xml"/><Relationship Id="rId9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4" Type="http://schemas.openxmlformats.org/officeDocument/2006/relationships/slide" Target="sl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28860" y="5072074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72000" y="5072074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715140" y="5072074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500034" y="1071546"/>
            <a:ext cx="771530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/>
              <a:t>6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  </a:t>
            </a:r>
            <a:r>
              <a:rPr lang="zh-CN" altLang="en-US" sz="5400" dirty="0" smtClean="0"/>
              <a:t>年、月、日</a:t>
            </a:r>
            <a:endParaRPr lang="en-US" altLang="zh-CN" sz="54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0545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643042" y="2285992"/>
            <a:ext cx="6143668" cy="83099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  </a:t>
            </a:r>
            <a:r>
              <a:rPr lang="en-US" altLang="zh-CN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24</a:t>
            </a:r>
            <a:r>
              <a:rPr lang="zh-CN" altLang="en-US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时计时法</a:t>
            </a:r>
            <a:endParaRPr lang="zh-CN" altLang="en-US" sz="4800" dirty="0">
              <a:solidFill>
                <a:schemeClr val="accent2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14348" y="3516815"/>
            <a:ext cx="85725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2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计算简单经过的时间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85720" y="5000636"/>
            <a:ext cx="2159000" cy="1009650"/>
            <a:chOff x="684213" y="4868863"/>
            <a:chExt cx="2159000" cy="1009650"/>
          </a:xfrm>
        </p:grpSpPr>
        <p:sp>
          <p:nvSpPr>
            <p:cNvPr id="17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9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29322" y="5786454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5786" y="1000108"/>
            <a:ext cx="7215238" cy="4643470"/>
            <a:chOff x="785786" y="1000108"/>
            <a:chExt cx="7215238" cy="4643470"/>
          </a:xfrm>
        </p:grpSpPr>
        <p:sp>
          <p:nvSpPr>
            <p:cNvPr id="17" name="椭圆 16"/>
            <p:cNvSpPr/>
            <p:nvPr/>
          </p:nvSpPr>
          <p:spPr>
            <a:xfrm>
              <a:off x="785786" y="1000108"/>
              <a:ext cx="7215238" cy="4643470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714480" y="1571612"/>
              <a:ext cx="5500726" cy="35394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这节课我们学习了计算简单经过的时间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第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种方法是直接在钟面上数出来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第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种方法是分段计算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第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种方法是用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24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时计时法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用到达时刻减去开车时刻。我们可以根据题意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选择合适的方法进行计算。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571868" y="136508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785786" y="1071546"/>
            <a:ext cx="5143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00100" y="4857760"/>
            <a:ext cx="1785950" cy="642942"/>
            <a:chOff x="357158" y="4572008"/>
            <a:chExt cx="1928826" cy="642942"/>
          </a:xfrm>
        </p:grpSpPr>
        <p:sp>
          <p:nvSpPr>
            <p:cNvPr id="29" name="圆角矩形 28"/>
            <p:cNvSpPr/>
            <p:nvPr/>
          </p:nvSpPr>
          <p:spPr>
            <a:xfrm>
              <a:off x="357158" y="4572008"/>
              <a:ext cx="1928826" cy="642942"/>
            </a:xfrm>
            <a:prstGeom prst="round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28596" y="4572008"/>
              <a:ext cx="158248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时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30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分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529794" y="4857760"/>
            <a:ext cx="2185214" cy="642942"/>
            <a:chOff x="3357554" y="3857628"/>
            <a:chExt cx="2185214" cy="642942"/>
          </a:xfrm>
        </p:grpSpPr>
        <p:sp>
          <p:nvSpPr>
            <p:cNvPr id="31" name="圆角矩形 30"/>
            <p:cNvSpPr/>
            <p:nvPr/>
          </p:nvSpPr>
          <p:spPr>
            <a:xfrm>
              <a:off x="3357554" y="3857628"/>
              <a:ext cx="1714512" cy="64294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357554" y="3857628"/>
              <a:ext cx="218521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12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时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30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分　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11865" y="4857760"/>
            <a:ext cx="1774845" cy="642942"/>
            <a:chOff x="6143636" y="3857628"/>
            <a:chExt cx="1774845" cy="642942"/>
          </a:xfrm>
        </p:grpSpPr>
        <p:sp>
          <p:nvSpPr>
            <p:cNvPr id="34" name="圆角矩形 33"/>
            <p:cNvSpPr/>
            <p:nvPr/>
          </p:nvSpPr>
          <p:spPr>
            <a:xfrm>
              <a:off x="6143636" y="3857628"/>
              <a:ext cx="1714512" cy="64294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6143636" y="3857628"/>
              <a:ext cx="177484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16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时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30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分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66721" y="1643050"/>
            <a:ext cx="8220121" cy="3248030"/>
            <a:chOff x="500034" y="1142984"/>
            <a:chExt cx="8220121" cy="3248030"/>
          </a:xfrm>
        </p:grpSpPr>
        <p:grpSp>
          <p:nvGrpSpPr>
            <p:cNvPr id="26" name="组合 25"/>
            <p:cNvGrpSpPr/>
            <p:nvPr/>
          </p:nvGrpSpPr>
          <p:grpSpPr>
            <a:xfrm>
              <a:off x="500034" y="1142984"/>
              <a:ext cx="7000924" cy="2204979"/>
              <a:chOff x="714348" y="1142984"/>
              <a:chExt cx="7000924" cy="2204979"/>
            </a:xfrm>
          </p:grpSpPr>
          <p:sp>
            <p:nvSpPr>
              <p:cNvPr id="92" name="TextBox 91"/>
              <p:cNvSpPr txBox="1"/>
              <p:nvPr/>
            </p:nvSpPr>
            <p:spPr>
              <a:xfrm>
                <a:off x="714348" y="1142984"/>
                <a:ext cx="573057" cy="760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lnSpc>
                    <a:spcPct val="150000"/>
                  </a:lnSpc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3.  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1285852" y="1285860"/>
                <a:ext cx="6429420" cy="20621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这是一个新设的邮筒，每天取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3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次信，早上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8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时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30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分第一次取信，以后每隔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4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小时取一次信。请标出每次取信的时间。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pic>
          <p:nvPicPr>
            <p:cNvPr id="36" name="图片 35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72330" y="1857364"/>
              <a:ext cx="1647825" cy="253365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3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000100" y="415333"/>
            <a:ext cx="5000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8596" y="983938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071934" y="1142985"/>
            <a:ext cx="4714908" cy="3046095"/>
            <a:chOff x="4071934" y="1142985"/>
            <a:chExt cx="4714908" cy="3046095"/>
          </a:xfrm>
        </p:grpSpPr>
        <p:sp>
          <p:nvSpPr>
            <p:cNvPr id="24" name="TextBox 23"/>
            <p:cNvSpPr txBox="1"/>
            <p:nvPr/>
          </p:nvSpPr>
          <p:spPr>
            <a:xfrm>
              <a:off x="4071934" y="1142985"/>
              <a:ext cx="4714908" cy="3046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14350" indent="-514350">
                <a:buAutoNum type="arabicParenBoth"/>
              </a:pP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春风饭馆晚上的营业时间是从下午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       到晚上                     。         </a:t>
              </a:r>
              <a:endParaRPr lang="en-US" altLang="zh-CN" sz="3200" dirty="0" smtClean="0">
                <a:latin typeface="华文楷体" pitchFamily="2" charset="-122"/>
                <a:ea typeface="华文楷体" pitchFamily="2" charset="-122"/>
              </a:endParaRPr>
            </a:p>
            <a:p>
              <a:pPr marL="514350" indent="-514350"/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   </a:t>
              </a:r>
              <a:endParaRPr lang="en-US" altLang="zh-CN" sz="3200" dirty="0" smtClean="0"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7072330" y="2143116"/>
              <a:ext cx="1285884" cy="15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5572132" y="2643182"/>
              <a:ext cx="2000264" cy="15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8" name="矩形 47"/>
          <p:cNvSpPr/>
          <p:nvPr/>
        </p:nvSpPr>
        <p:spPr>
          <a:xfrm>
            <a:off x="5643570" y="2143116"/>
            <a:ext cx="16337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时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30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分</a:t>
            </a:r>
          </a:p>
        </p:txBody>
      </p:sp>
      <p:sp>
        <p:nvSpPr>
          <p:cNvPr id="49" name="矩形 48"/>
          <p:cNvSpPr/>
          <p:nvPr/>
        </p:nvSpPr>
        <p:spPr>
          <a:xfrm>
            <a:off x="7286644" y="164305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时</a:t>
            </a:r>
            <a:endParaRPr lang="zh-CN" altLang="en-US" sz="32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786182" y="2928934"/>
            <a:ext cx="5357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）一天共营业多长时间？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786182" y="3571876"/>
            <a:ext cx="563487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+3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endParaRPr lang="en-US" altLang="zh-CN" sz="32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答：一天共营业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分。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2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285852" y="928670"/>
            <a:ext cx="2324100" cy="2486025"/>
            <a:chOff x="1285852" y="928670"/>
            <a:chExt cx="2324100" cy="2486025"/>
          </a:xfrm>
        </p:grpSpPr>
        <p:pic>
          <p:nvPicPr>
            <p:cNvPr id="23" name="图片 22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5852" y="928670"/>
              <a:ext cx="2324100" cy="2486025"/>
            </a:xfrm>
            <a:prstGeom prst="rect">
              <a:avLst/>
            </a:prstGeom>
          </p:spPr>
        </p:pic>
        <p:sp>
          <p:nvSpPr>
            <p:cNvPr id="54" name="矩形 53"/>
            <p:cNvSpPr/>
            <p:nvPr/>
          </p:nvSpPr>
          <p:spPr>
            <a:xfrm>
              <a:off x="1571604" y="2500306"/>
              <a:ext cx="1428760" cy="71438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latin typeface="华文楷体" pitchFamily="2" charset="-122"/>
                  <a:ea typeface="华文楷体" pitchFamily="2" charset="-122"/>
                </a:rPr>
                <a:t>营业时间</a:t>
              </a:r>
              <a:endParaRPr lang="en-US" altLang="zh-CN" sz="1600" dirty="0" smtClean="0"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en-US" altLang="zh-CN" sz="1600" dirty="0" smtClean="0">
                  <a:latin typeface="华文楷体" pitchFamily="2" charset="-122"/>
                  <a:ea typeface="华文楷体" pitchFamily="2" charset="-122"/>
                </a:rPr>
                <a:t>11</a:t>
              </a:r>
              <a:r>
                <a:rPr lang="zh-CN" altLang="en-US" sz="1600" dirty="0" smtClean="0">
                  <a:latin typeface="华文楷体" pitchFamily="2" charset="-122"/>
                  <a:ea typeface="华文楷体" pitchFamily="2" charset="-122"/>
                </a:rPr>
                <a:t>：</a:t>
              </a:r>
              <a:r>
                <a:rPr lang="en-US" altLang="zh-CN" sz="1600" dirty="0" smtClean="0">
                  <a:latin typeface="华文楷体" pitchFamily="2" charset="-122"/>
                  <a:ea typeface="华文楷体" pitchFamily="2" charset="-122"/>
                </a:rPr>
                <a:t>00-14</a:t>
              </a:r>
              <a:r>
                <a:rPr lang="zh-CN" altLang="en-US" sz="1600" dirty="0" smtClean="0">
                  <a:latin typeface="华文楷体" pitchFamily="2" charset="-122"/>
                  <a:ea typeface="华文楷体" pitchFamily="2" charset="-122"/>
                </a:rPr>
                <a:t>：</a:t>
              </a:r>
              <a:r>
                <a:rPr lang="en-US" altLang="zh-CN" sz="1600" dirty="0" smtClean="0">
                  <a:latin typeface="华文楷体" pitchFamily="2" charset="-122"/>
                  <a:ea typeface="华文楷体" pitchFamily="2" charset="-122"/>
                </a:rPr>
                <a:t>00</a:t>
              </a:r>
            </a:p>
            <a:p>
              <a:pPr algn="ctr"/>
              <a:r>
                <a:rPr lang="en-US" altLang="zh-CN" sz="1600" dirty="0" smtClean="0">
                  <a:latin typeface="华文楷体" pitchFamily="2" charset="-122"/>
                  <a:ea typeface="华文楷体" pitchFamily="2" charset="-122"/>
                </a:rPr>
                <a:t>17</a:t>
              </a:r>
              <a:r>
                <a:rPr lang="zh-CN" altLang="en-US" sz="1600" dirty="0" smtClean="0">
                  <a:latin typeface="华文楷体" pitchFamily="2" charset="-122"/>
                  <a:ea typeface="华文楷体" pitchFamily="2" charset="-122"/>
                </a:rPr>
                <a:t>：</a:t>
              </a:r>
              <a:r>
                <a:rPr lang="en-US" altLang="zh-CN" sz="1600" dirty="0" smtClean="0">
                  <a:latin typeface="华文楷体" pitchFamily="2" charset="-122"/>
                  <a:ea typeface="华文楷体" pitchFamily="2" charset="-122"/>
                </a:rPr>
                <a:t>00-20</a:t>
              </a:r>
              <a:r>
                <a:rPr lang="zh-CN" altLang="en-US" sz="1600" dirty="0" smtClean="0">
                  <a:latin typeface="华文楷体" pitchFamily="2" charset="-122"/>
                  <a:ea typeface="华文楷体" pitchFamily="2" charset="-122"/>
                </a:rPr>
                <a:t>：</a:t>
              </a:r>
              <a:r>
                <a:rPr lang="en-US" altLang="zh-CN" sz="1600" dirty="0" smtClean="0">
                  <a:latin typeface="华文楷体" pitchFamily="2" charset="-122"/>
                  <a:ea typeface="华文楷体" pitchFamily="2" charset="-122"/>
                </a:rPr>
                <a:t>30</a:t>
              </a: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3857620" y="4857760"/>
            <a:ext cx="49292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）你能提出其他数学问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  题并解答吗？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214282" y="4786322"/>
            <a:ext cx="4500594" cy="1569660"/>
            <a:chOff x="214282" y="4786322"/>
            <a:chExt cx="4500594" cy="1569660"/>
          </a:xfrm>
        </p:grpSpPr>
        <p:sp>
          <p:nvSpPr>
            <p:cNvPr id="58" name="矩形 57"/>
            <p:cNvSpPr/>
            <p:nvPr/>
          </p:nvSpPr>
          <p:spPr>
            <a:xfrm>
              <a:off x="214282" y="4786322"/>
              <a:ext cx="385765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+mn-ea"/>
                  <a:ea typeface="+mn-ea"/>
                </a:rPr>
                <a:t> 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上午营业多长时间？</a:t>
              </a:r>
              <a:endPara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  答：</a:t>
              </a:r>
              <a:r>
                <a:rPr lang="en-US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小时　</a:t>
              </a:r>
              <a:endPara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（答案不唯一）</a:t>
              </a:r>
            </a:p>
          </p:txBody>
        </p:sp>
        <p:sp>
          <p:nvSpPr>
            <p:cNvPr id="59" name="左箭头 58"/>
            <p:cNvSpPr/>
            <p:nvPr/>
          </p:nvSpPr>
          <p:spPr>
            <a:xfrm>
              <a:off x="3571868" y="5500702"/>
              <a:ext cx="1143008" cy="285752"/>
            </a:xfrm>
            <a:prstGeom prst="lef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2" grpId="0"/>
      <p:bldP spid="53" grpId="0"/>
      <p:bldP spid="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57224" y="428604"/>
            <a:ext cx="5000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8596" y="983938"/>
            <a:ext cx="507209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根据右表完成下面各题。 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429256" y="928670"/>
            <a:ext cx="3429024" cy="4643470"/>
            <a:chOff x="5500694" y="1714488"/>
            <a:chExt cx="3214710" cy="4643470"/>
          </a:xfrm>
        </p:grpSpPr>
        <p:sp>
          <p:nvSpPr>
            <p:cNvPr id="9" name="矩形 8"/>
            <p:cNvSpPr/>
            <p:nvPr/>
          </p:nvSpPr>
          <p:spPr>
            <a:xfrm>
              <a:off x="5572132" y="1785926"/>
              <a:ext cx="3071834" cy="450059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8" name="图片 7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00694" y="1714488"/>
              <a:ext cx="3214710" cy="4643470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214282" y="1500174"/>
            <a:ext cx="52863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）两个剧场上午共放映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    ）场，下午共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放（     ）场。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3000372"/>
            <a:ext cx="514353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）下午最晚结束放映的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节目是（          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282" y="4000504"/>
            <a:ext cx="507206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）小龙下午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时买当天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的票，他可以看哪几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个节目？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0034" y="5429264"/>
            <a:ext cx="56436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</a:rPr>
              <a:t>答：迷离的星际　 太空垃圾　</a:t>
            </a:r>
            <a:endParaRPr lang="en-US" altLang="zh-CN" sz="2800" dirty="0" smtClean="0">
              <a:solidFill>
                <a:schemeClr val="tx1"/>
              </a:solidFill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</a:rPr>
              <a:t>        小强的故事　  穿越寒武纪</a:t>
            </a:r>
          </a:p>
        </p:txBody>
      </p:sp>
      <p:sp>
        <p:nvSpPr>
          <p:cNvPr id="16" name="矩形 15"/>
          <p:cNvSpPr/>
          <p:nvPr/>
        </p:nvSpPr>
        <p:spPr>
          <a:xfrm>
            <a:off x="980104" y="191515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71269" y="2415851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71736" y="3500438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小强的故事　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grpSp>
        <p:nvGrpSpPr>
          <p:cNvPr id="22" name="组合 3"/>
          <p:cNvGrpSpPr/>
          <p:nvPr/>
        </p:nvGrpSpPr>
        <p:grpSpPr>
          <a:xfrm>
            <a:off x="5410223" y="6191928"/>
            <a:ext cx="2376487" cy="523220"/>
            <a:chOff x="5220072" y="5877272"/>
            <a:chExt cx="2376487" cy="877496"/>
          </a:xfrm>
        </p:grpSpPr>
        <p:sp>
          <p:nvSpPr>
            <p:cNvPr id="23" name="AutoShape 1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4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6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7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8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714348" y="571480"/>
            <a:ext cx="415720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我会填。</a:t>
            </a:r>
          </a:p>
        </p:txBody>
      </p:sp>
      <p:sp>
        <p:nvSpPr>
          <p:cNvPr id="15" name="矩形 14"/>
          <p:cNvSpPr/>
          <p:nvPr/>
        </p:nvSpPr>
        <p:spPr>
          <a:xfrm>
            <a:off x="642910" y="4857760"/>
            <a:ext cx="807249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课外小组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14:30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开始活动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经过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分结束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结束的时间是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分。</a:t>
            </a:r>
          </a:p>
        </p:txBody>
      </p:sp>
      <p:sp>
        <p:nvSpPr>
          <p:cNvPr id="16" name="矩形 15"/>
          <p:cNvSpPr/>
          <p:nvPr/>
        </p:nvSpPr>
        <p:spPr>
          <a:xfrm>
            <a:off x="642910" y="1571612"/>
            <a:ext cx="85010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从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时到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时的计时法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通常叫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　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28" name="矩形 27"/>
          <p:cNvSpPr/>
          <p:nvPr/>
        </p:nvSpPr>
        <p:spPr>
          <a:xfrm>
            <a:off x="642910" y="2285992"/>
            <a:ext cx="792961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一天有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在一天时间里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时针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 lvl="0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正好走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圈。</a:t>
            </a:r>
          </a:p>
        </p:txBody>
      </p:sp>
      <p:sp>
        <p:nvSpPr>
          <p:cNvPr id="29" name="矩形 28"/>
          <p:cNvSpPr/>
          <p:nvPr/>
        </p:nvSpPr>
        <p:spPr>
          <a:xfrm>
            <a:off x="642910" y="3643314"/>
            <a:ext cx="900118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亮亮晚上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时睡觉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第二天早上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时起床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她一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 lvl="0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共睡了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小时。</a:t>
            </a:r>
          </a:p>
        </p:txBody>
      </p:sp>
      <p:sp>
        <p:nvSpPr>
          <p:cNvPr id="31" name="矩形 30"/>
          <p:cNvSpPr/>
          <p:nvPr/>
        </p:nvSpPr>
        <p:spPr>
          <a:xfrm>
            <a:off x="6500826" y="1571612"/>
            <a:ext cx="22493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24</a:t>
            </a:r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时计时法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071802" y="2214554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24</a:t>
            </a:r>
            <a:endParaRPr lang="zh-CN" altLang="en-US" sz="3200" dirty="0" smtClean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143240" y="278605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2</a:t>
            </a:r>
            <a:endParaRPr lang="zh-CN" altLang="en-US" sz="3200" dirty="0" smtClean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857488" y="4143380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10</a:t>
            </a:r>
            <a:endParaRPr lang="zh-CN" altLang="en-US" sz="3200" dirty="0" smtClean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572000" y="535782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15</a:t>
            </a:r>
            <a:endParaRPr lang="zh-CN" altLang="en-US" sz="3200" dirty="0" smtClean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72264" y="535782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50</a:t>
            </a:r>
            <a:endParaRPr lang="zh-CN" altLang="en-US" sz="3200" dirty="0" smtClean="0">
              <a:solidFill>
                <a:srgbClr val="7030A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  <p:bldP spid="36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857224" y="627465"/>
            <a:ext cx="415720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算一算。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85720" y="4929198"/>
            <a:ext cx="842968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图书馆全天的开放时间是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42910" y="1428736"/>
            <a:ext cx="7053278" cy="3038476"/>
            <a:chOff x="642910" y="1428736"/>
            <a:chExt cx="7053278" cy="3038476"/>
          </a:xfrm>
        </p:grpSpPr>
        <p:grpSp>
          <p:nvGrpSpPr>
            <p:cNvPr id="24" name="组合 23"/>
            <p:cNvGrpSpPr/>
            <p:nvPr/>
          </p:nvGrpSpPr>
          <p:grpSpPr>
            <a:xfrm>
              <a:off x="1643042" y="1571612"/>
              <a:ext cx="6053146" cy="2895600"/>
              <a:chOff x="3071802" y="1500174"/>
              <a:chExt cx="4838700" cy="289560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3071802" y="1500174"/>
                <a:ext cx="4838700" cy="2895600"/>
                <a:chOff x="3071802" y="1500174"/>
                <a:chExt cx="4838700" cy="2895600"/>
              </a:xfrm>
            </p:grpSpPr>
            <p:pic>
              <p:nvPicPr>
                <p:cNvPr id="19" name="图片 18" descr="1.gif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071802" y="1500174"/>
                  <a:ext cx="4838700" cy="2895600"/>
                </a:xfrm>
                <a:prstGeom prst="rect">
                  <a:avLst/>
                </a:prstGeom>
              </p:spPr>
            </p:pic>
            <p:sp>
              <p:nvSpPr>
                <p:cNvPr id="21" name="矩形 20"/>
                <p:cNvSpPr/>
                <p:nvPr/>
              </p:nvSpPr>
              <p:spPr>
                <a:xfrm>
                  <a:off x="6215074" y="3571876"/>
                  <a:ext cx="1428760" cy="785818"/>
                </a:xfrm>
                <a:prstGeom prst="rect">
                  <a:avLst/>
                </a:prstGeom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600" dirty="0" smtClean="0">
                      <a:latin typeface="华文楷体" pitchFamily="2" charset="-122"/>
                      <a:ea typeface="华文楷体" pitchFamily="2" charset="-122"/>
                    </a:rPr>
                    <a:t>开放时间 </a:t>
                  </a:r>
                  <a:endParaRPr lang="en-US" altLang="zh-CN" sz="1600" dirty="0" smtClean="0">
                    <a:latin typeface="华文楷体" pitchFamily="2" charset="-122"/>
                    <a:ea typeface="华文楷体" pitchFamily="2" charset="-122"/>
                  </a:endParaRPr>
                </a:p>
                <a:p>
                  <a:pPr algn="ctr"/>
                  <a:r>
                    <a:rPr lang="en-US" altLang="zh-CN" sz="1600" dirty="0" smtClean="0">
                      <a:latin typeface="华文楷体" pitchFamily="2" charset="-122"/>
                      <a:ea typeface="华文楷体" pitchFamily="2" charset="-122"/>
                    </a:rPr>
                    <a:t>8</a:t>
                  </a:r>
                  <a:r>
                    <a:rPr lang="zh-CN" altLang="en-US" sz="1600" dirty="0" smtClean="0">
                      <a:latin typeface="华文楷体" pitchFamily="2" charset="-122"/>
                      <a:ea typeface="华文楷体" pitchFamily="2" charset="-122"/>
                    </a:rPr>
                    <a:t>：</a:t>
                  </a:r>
                  <a:r>
                    <a:rPr lang="en-US" altLang="zh-CN" sz="1600" dirty="0" smtClean="0">
                      <a:latin typeface="华文楷体" pitchFamily="2" charset="-122"/>
                      <a:ea typeface="华文楷体" pitchFamily="2" charset="-122"/>
                    </a:rPr>
                    <a:t>30-11</a:t>
                  </a:r>
                  <a:r>
                    <a:rPr lang="zh-CN" altLang="en-US" sz="1600" dirty="0" smtClean="0">
                      <a:latin typeface="华文楷体" pitchFamily="2" charset="-122"/>
                      <a:ea typeface="华文楷体" pitchFamily="2" charset="-122"/>
                    </a:rPr>
                    <a:t>：</a:t>
                  </a:r>
                  <a:r>
                    <a:rPr lang="en-US" altLang="zh-CN" sz="1600" dirty="0" smtClean="0">
                      <a:latin typeface="华文楷体" pitchFamily="2" charset="-122"/>
                      <a:ea typeface="华文楷体" pitchFamily="2" charset="-122"/>
                    </a:rPr>
                    <a:t>30</a:t>
                  </a:r>
                </a:p>
                <a:p>
                  <a:pPr algn="ctr"/>
                  <a:r>
                    <a:rPr lang="en-US" altLang="zh-CN" sz="1600" dirty="0" smtClean="0">
                      <a:latin typeface="华文楷体" pitchFamily="2" charset="-122"/>
                      <a:ea typeface="华文楷体" pitchFamily="2" charset="-122"/>
                    </a:rPr>
                    <a:t>14</a:t>
                  </a:r>
                  <a:r>
                    <a:rPr lang="zh-CN" altLang="en-US" sz="1600" dirty="0" smtClean="0">
                      <a:latin typeface="华文楷体" pitchFamily="2" charset="-122"/>
                      <a:ea typeface="华文楷体" pitchFamily="2" charset="-122"/>
                    </a:rPr>
                    <a:t>：</a:t>
                  </a:r>
                  <a:r>
                    <a:rPr lang="en-US" altLang="zh-CN" sz="1600" dirty="0" smtClean="0">
                      <a:latin typeface="华文楷体" pitchFamily="2" charset="-122"/>
                      <a:ea typeface="华文楷体" pitchFamily="2" charset="-122"/>
                    </a:rPr>
                    <a:t>00-17</a:t>
                  </a:r>
                  <a:r>
                    <a:rPr lang="zh-CN" altLang="en-US" sz="1600" dirty="0" smtClean="0">
                      <a:latin typeface="华文楷体" pitchFamily="2" charset="-122"/>
                      <a:ea typeface="华文楷体" pitchFamily="2" charset="-122"/>
                    </a:rPr>
                    <a:t>：</a:t>
                  </a:r>
                  <a:r>
                    <a:rPr lang="en-US" altLang="zh-CN" sz="1600" dirty="0" smtClean="0">
                      <a:latin typeface="华文楷体" pitchFamily="2" charset="-122"/>
                      <a:ea typeface="华文楷体" pitchFamily="2" charset="-122"/>
                    </a:rPr>
                    <a:t>30</a:t>
                  </a:r>
                  <a:endParaRPr lang="zh-CN" altLang="en-US" sz="1600" dirty="0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</p:grpSp>
          <p:sp>
            <p:nvSpPr>
              <p:cNvPr id="23" name="矩形 22"/>
              <p:cNvSpPr/>
              <p:nvPr/>
            </p:nvSpPr>
            <p:spPr>
              <a:xfrm>
                <a:off x="5857884" y="2928934"/>
                <a:ext cx="357190" cy="142876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latin typeface="华文楷体" pitchFamily="2" charset="-122"/>
                    <a:ea typeface="华文楷体" pitchFamily="2" charset="-122"/>
                  </a:rPr>
                  <a:t>少</a:t>
                </a:r>
                <a:endParaRPr lang="en-US" altLang="zh-CN" sz="1800" dirty="0" smtClean="0">
                  <a:latin typeface="华文楷体" pitchFamily="2" charset="-122"/>
                  <a:ea typeface="华文楷体" pitchFamily="2" charset="-122"/>
                </a:endParaRPr>
              </a:p>
              <a:p>
                <a:pPr algn="ctr"/>
                <a:r>
                  <a:rPr lang="zh-CN" altLang="en-US" sz="1800" dirty="0" smtClean="0">
                    <a:latin typeface="华文楷体" pitchFamily="2" charset="-122"/>
                    <a:ea typeface="华文楷体" pitchFamily="2" charset="-122"/>
                  </a:rPr>
                  <a:t>儿图书</a:t>
                </a:r>
                <a:endParaRPr lang="en-US" altLang="zh-CN" sz="1800" dirty="0" smtClean="0">
                  <a:latin typeface="华文楷体" pitchFamily="2" charset="-122"/>
                  <a:ea typeface="华文楷体" pitchFamily="2" charset="-122"/>
                </a:endParaRPr>
              </a:p>
              <a:p>
                <a:pPr algn="ctr"/>
                <a:r>
                  <a:rPr lang="zh-CN" altLang="en-US" sz="1800" dirty="0" smtClean="0">
                    <a:latin typeface="华文楷体" pitchFamily="2" charset="-122"/>
                    <a:ea typeface="华文楷体" pitchFamily="2" charset="-122"/>
                  </a:rPr>
                  <a:t>馆</a:t>
                </a:r>
                <a:endParaRPr lang="zh-CN" altLang="en-US" sz="1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642910" y="1428736"/>
              <a:ext cx="10001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）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214942" y="492919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B050"/>
                </a:solidFill>
                <a:ea typeface="楷体_GB2312"/>
              </a:rPr>
              <a:t>6</a:t>
            </a:r>
            <a:endParaRPr lang="zh-CN" altLang="en-US" sz="3200" dirty="0">
              <a:solidFill>
                <a:srgbClr val="00B050"/>
              </a:solidFill>
              <a:ea typeface="楷体_GB231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748481" y="4929198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B050"/>
                </a:solidFill>
                <a:ea typeface="楷体_GB2312"/>
              </a:rPr>
              <a:t>30</a:t>
            </a:r>
            <a:endParaRPr lang="zh-CN" altLang="en-US" sz="3200" dirty="0">
              <a:solidFill>
                <a:srgbClr val="00B050"/>
              </a:solidFill>
              <a:ea typeface="楷体_GB231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928662" y="500042"/>
            <a:ext cx="415720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算一算。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071934" y="4643446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B050"/>
                </a:solidFill>
                <a:ea typeface="楷体_GB2312"/>
              </a:rPr>
              <a:t>1</a:t>
            </a:r>
            <a:endParaRPr lang="zh-CN" altLang="en-US" sz="3200" dirty="0">
              <a:solidFill>
                <a:srgbClr val="00B050"/>
              </a:solidFill>
              <a:ea typeface="楷体_GB231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2910" y="4572008"/>
            <a:ext cx="757242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每场放映时间是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endParaRPr lang="en-US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第三场结束的时间是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71472" y="1023419"/>
            <a:ext cx="7286676" cy="3548589"/>
            <a:chOff x="571472" y="1000108"/>
            <a:chExt cx="7286676" cy="3477151"/>
          </a:xfrm>
        </p:grpSpPr>
        <p:grpSp>
          <p:nvGrpSpPr>
            <p:cNvPr id="24" name="组合 23"/>
            <p:cNvGrpSpPr/>
            <p:nvPr/>
          </p:nvGrpSpPr>
          <p:grpSpPr>
            <a:xfrm>
              <a:off x="1928794" y="1000108"/>
              <a:ext cx="5929354" cy="3477151"/>
              <a:chOff x="1928794" y="1000108"/>
              <a:chExt cx="5929354" cy="3477151"/>
            </a:xfrm>
          </p:grpSpPr>
          <p:pic>
            <p:nvPicPr>
              <p:cNvPr id="17" name="图片 16" descr="1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28794" y="1000108"/>
                <a:ext cx="5929354" cy="3477151"/>
              </a:xfrm>
              <a:prstGeom prst="rect">
                <a:avLst/>
              </a:prstGeom>
            </p:spPr>
          </p:pic>
          <p:grpSp>
            <p:nvGrpSpPr>
              <p:cNvPr id="22" name="组合 21"/>
              <p:cNvGrpSpPr/>
              <p:nvPr/>
            </p:nvGrpSpPr>
            <p:grpSpPr>
              <a:xfrm>
                <a:off x="5357818" y="3000372"/>
                <a:ext cx="2321703" cy="1357322"/>
                <a:chOff x="-1250165" y="2214554"/>
                <a:chExt cx="2321703" cy="1214446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-1250165" y="2214554"/>
                  <a:ext cx="2321703" cy="1214446"/>
                </a:xfrm>
                <a:prstGeom prst="rect">
                  <a:avLst/>
                </a:prstGeom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800" dirty="0" smtClean="0">
                      <a:latin typeface="华文楷体" pitchFamily="2" charset="-122"/>
                      <a:ea typeface="华文楷体" pitchFamily="2" charset="-122"/>
                    </a:rPr>
                    <a:t>放映场次</a:t>
                  </a:r>
                  <a:endParaRPr lang="en-US" altLang="zh-CN" sz="1800" dirty="0" smtClean="0">
                    <a:latin typeface="华文楷体" pitchFamily="2" charset="-122"/>
                    <a:ea typeface="华文楷体" pitchFamily="2" charset="-122"/>
                  </a:endParaRPr>
                </a:p>
                <a:p>
                  <a:r>
                    <a:rPr lang="zh-CN" altLang="en-US" sz="1800" dirty="0" smtClean="0">
                      <a:latin typeface="华文楷体" pitchFamily="2" charset="-122"/>
                      <a:ea typeface="华文楷体" pitchFamily="2" charset="-122"/>
                    </a:rPr>
                    <a:t>第一场 </a:t>
                  </a:r>
                  <a:r>
                    <a:rPr lang="en-US" altLang="zh-CN" sz="1800" dirty="0" smtClean="0">
                      <a:latin typeface="华文楷体" pitchFamily="2" charset="-122"/>
                      <a:ea typeface="华文楷体" pitchFamily="2" charset="-122"/>
                    </a:rPr>
                    <a:t>10</a:t>
                  </a:r>
                  <a:r>
                    <a:rPr lang="zh-CN" altLang="en-US" sz="1800" dirty="0" smtClean="0">
                      <a:latin typeface="华文楷体" pitchFamily="2" charset="-122"/>
                      <a:ea typeface="华文楷体" pitchFamily="2" charset="-122"/>
                    </a:rPr>
                    <a:t>：</a:t>
                  </a:r>
                  <a:r>
                    <a:rPr lang="en-US" altLang="zh-CN" sz="1800" dirty="0" smtClean="0">
                      <a:latin typeface="华文楷体" pitchFamily="2" charset="-122"/>
                      <a:ea typeface="华文楷体" pitchFamily="2" charset="-122"/>
                    </a:rPr>
                    <a:t>00-11</a:t>
                  </a:r>
                  <a:r>
                    <a:rPr lang="zh-CN" altLang="en-US" sz="1800" dirty="0" smtClean="0">
                      <a:latin typeface="华文楷体" pitchFamily="2" charset="-122"/>
                      <a:ea typeface="华文楷体" pitchFamily="2" charset="-122"/>
                    </a:rPr>
                    <a:t>：</a:t>
                  </a:r>
                  <a:r>
                    <a:rPr lang="en-US" altLang="zh-CN" sz="1800" dirty="0" smtClean="0">
                      <a:latin typeface="华文楷体" pitchFamily="2" charset="-122"/>
                      <a:ea typeface="华文楷体" pitchFamily="2" charset="-122"/>
                    </a:rPr>
                    <a:t>50</a:t>
                  </a:r>
                </a:p>
                <a:p>
                  <a:r>
                    <a:rPr lang="zh-CN" altLang="en-US" sz="1800" dirty="0" smtClean="0">
                      <a:latin typeface="华文楷体" pitchFamily="2" charset="-122"/>
                      <a:ea typeface="华文楷体" pitchFamily="2" charset="-122"/>
                    </a:rPr>
                    <a:t>第二场</a:t>
                  </a:r>
                  <a:r>
                    <a:rPr lang="en-US" altLang="zh-CN" sz="1800" dirty="0" smtClean="0">
                      <a:latin typeface="华文楷体" pitchFamily="2" charset="-122"/>
                      <a:ea typeface="华文楷体" pitchFamily="2" charset="-122"/>
                    </a:rPr>
                    <a:t>13</a:t>
                  </a:r>
                  <a:r>
                    <a:rPr lang="zh-CN" altLang="en-US" sz="1800" dirty="0" smtClean="0">
                      <a:latin typeface="华文楷体" pitchFamily="2" charset="-122"/>
                      <a:ea typeface="华文楷体" pitchFamily="2" charset="-122"/>
                    </a:rPr>
                    <a:t>：</a:t>
                  </a:r>
                  <a:r>
                    <a:rPr lang="en-US" altLang="zh-CN" sz="1800" dirty="0" smtClean="0">
                      <a:latin typeface="华文楷体" pitchFamily="2" charset="-122"/>
                      <a:ea typeface="华文楷体" pitchFamily="2" charset="-122"/>
                    </a:rPr>
                    <a:t>30-15</a:t>
                  </a:r>
                  <a:r>
                    <a:rPr lang="zh-CN" altLang="en-US" sz="1800" dirty="0" smtClean="0">
                      <a:latin typeface="华文楷体" pitchFamily="2" charset="-122"/>
                      <a:ea typeface="华文楷体" pitchFamily="2" charset="-122"/>
                    </a:rPr>
                    <a:t>：</a:t>
                  </a:r>
                  <a:r>
                    <a:rPr lang="en-US" altLang="zh-CN" sz="1800" dirty="0" smtClean="0">
                      <a:latin typeface="华文楷体" pitchFamily="2" charset="-122"/>
                      <a:ea typeface="华文楷体" pitchFamily="2" charset="-122"/>
                    </a:rPr>
                    <a:t>20</a:t>
                  </a:r>
                </a:p>
                <a:p>
                  <a:r>
                    <a:rPr lang="zh-CN" altLang="en-US" sz="1800" dirty="0" smtClean="0">
                      <a:latin typeface="华文楷体" pitchFamily="2" charset="-122"/>
                      <a:ea typeface="华文楷体" pitchFamily="2" charset="-122"/>
                    </a:rPr>
                    <a:t>第三场</a:t>
                  </a:r>
                  <a:r>
                    <a:rPr lang="en-US" altLang="zh-CN" sz="1800" dirty="0" smtClean="0">
                      <a:latin typeface="华文楷体" pitchFamily="2" charset="-122"/>
                      <a:ea typeface="华文楷体" pitchFamily="2" charset="-122"/>
                    </a:rPr>
                    <a:t>19</a:t>
                  </a:r>
                  <a:r>
                    <a:rPr lang="zh-CN" altLang="en-US" sz="1800" dirty="0" smtClean="0">
                      <a:latin typeface="华文楷体" pitchFamily="2" charset="-122"/>
                      <a:ea typeface="华文楷体" pitchFamily="2" charset="-122"/>
                    </a:rPr>
                    <a:t>：</a:t>
                  </a:r>
                  <a:r>
                    <a:rPr lang="en-US" altLang="zh-CN" sz="1800" dirty="0" smtClean="0">
                      <a:latin typeface="华文楷体" pitchFamily="2" charset="-122"/>
                      <a:ea typeface="华文楷体" pitchFamily="2" charset="-122"/>
                    </a:rPr>
                    <a:t>20-</a:t>
                  </a:r>
                  <a:endParaRPr lang="zh-CN" altLang="en-US" sz="1800" dirty="0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357158" y="3143248"/>
                  <a:ext cx="642942" cy="214314"/>
                </a:xfrm>
                <a:prstGeom prst="rect">
                  <a:avLst/>
                </a:pr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5" name="TextBox 24"/>
            <p:cNvSpPr txBox="1"/>
            <p:nvPr/>
          </p:nvSpPr>
          <p:spPr>
            <a:xfrm>
              <a:off x="571472" y="1285860"/>
              <a:ext cx="9286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）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143636" y="4572008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B050"/>
                </a:solidFill>
                <a:ea typeface="楷体_GB2312"/>
              </a:rPr>
              <a:t>50</a:t>
            </a:r>
            <a:endParaRPr lang="zh-CN" altLang="en-US" sz="3200" dirty="0">
              <a:solidFill>
                <a:srgbClr val="00B050"/>
              </a:solidFill>
              <a:ea typeface="楷体_GB231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14876" y="5572140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B050"/>
                </a:solidFill>
                <a:ea typeface="楷体_GB2312"/>
              </a:rPr>
              <a:t>21</a:t>
            </a:r>
            <a:endParaRPr lang="zh-CN" altLang="en-US" sz="3200" dirty="0">
              <a:solidFill>
                <a:srgbClr val="00B050"/>
              </a:solidFill>
              <a:ea typeface="楷体_GB231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72264" y="5572140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B050"/>
                </a:solidFill>
                <a:ea typeface="楷体_GB2312"/>
              </a:rPr>
              <a:t>10</a:t>
            </a:r>
            <a:endParaRPr lang="zh-CN" altLang="en-US" sz="3200" dirty="0">
              <a:solidFill>
                <a:srgbClr val="00B050"/>
              </a:solidFill>
              <a:ea typeface="楷体_GB231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7" grpId="0"/>
      <p:bldP spid="28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714348" y="500042"/>
            <a:ext cx="7029786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（变式题）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下面是北京时间与莫斯科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时间对照表。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0" name="Group 8"/>
          <p:cNvGrpSpPr/>
          <p:nvPr/>
        </p:nvGrpSpPr>
        <p:grpSpPr bwMode="auto">
          <a:xfrm>
            <a:off x="5643570" y="6072206"/>
            <a:ext cx="1943100" cy="525791"/>
            <a:chOff x="1474" y="3702"/>
            <a:chExt cx="952" cy="499"/>
          </a:xfrm>
        </p:grpSpPr>
        <p:sp>
          <p:nvSpPr>
            <p:cNvPr id="21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-125730" y="1579245"/>
          <a:ext cx="9396095" cy="1012825"/>
        </p:xfrm>
        <a:graphic>
          <a:graphicData uri="http://schemas.openxmlformats.org/drawingml/2006/table">
            <a:tbl>
              <a:tblPr/>
              <a:tblGrid>
                <a:gridCol w="1332230"/>
                <a:gridCol w="971550"/>
                <a:gridCol w="972185"/>
                <a:gridCol w="1224280"/>
                <a:gridCol w="1223645"/>
                <a:gridCol w="1224280"/>
                <a:gridCol w="1223645"/>
                <a:gridCol w="1224280"/>
              </a:tblGrid>
              <a:tr h="4876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北京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8:00</a:t>
                      </a:r>
                      <a:endParaRPr lang="zh-CN" sz="32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9:00</a:t>
                      </a:r>
                      <a:endParaRPr lang="zh-CN" sz="32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10:00</a:t>
                      </a:r>
                      <a:endParaRPr lang="zh-CN" sz="32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11:00</a:t>
                      </a:r>
                      <a:endParaRPr lang="zh-CN" sz="32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12:00</a:t>
                      </a:r>
                      <a:endParaRPr lang="zh-CN" sz="3200" b="1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13:00</a:t>
                      </a:r>
                      <a:endParaRPr lang="zh-CN" sz="3200" b="1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14:00</a:t>
                      </a:r>
                      <a:endParaRPr lang="zh-CN" sz="3200" b="1" kern="100">
                        <a:solidFill>
                          <a:schemeClr val="accent6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1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莫斯科</a:t>
                      </a:r>
                      <a:endParaRPr lang="zh-CN" sz="32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3:00</a:t>
                      </a:r>
                      <a:endParaRPr lang="zh-CN" sz="32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4:00</a:t>
                      </a:r>
                      <a:endParaRPr lang="zh-CN" sz="32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 panose="02020603050405020304"/>
                        </a:rPr>
                        <a:t>5:00</a:t>
                      </a:r>
                      <a:endParaRPr lang="zh-CN" sz="32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zh-CN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zh-CN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32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32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43179" y="3113090"/>
            <a:ext cx="4208203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请把上表填完整。</a:t>
            </a:r>
            <a:endParaRPr kumimoji="0" lang="zh-CN" altLang="en-US" sz="32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华文楷体" pitchFamily="2" charset="-122"/>
              <a:ea typeface="华文楷体" pitchFamily="2" charset="-122"/>
              <a:cs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14617" y="3613156"/>
            <a:ext cx="85011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arenBoth" startAt="2"/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一架飞机北京时间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9:00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从北京起飞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小时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  <a:p>
            <a:pPr marL="514350" indent="-514350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   后到达莫斯科。这时莫斯科是什么时间？</a:t>
            </a:r>
          </a:p>
        </p:txBody>
      </p:sp>
      <p:sp>
        <p:nvSpPr>
          <p:cNvPr id="37" name="矩形 36"/>
          <p:cNvSpPr/>
          <p:nvPr/>
        </p:nvSpPr>
        <p:spPr>
          <a:xfrm>
            <a:off x="3941445" y="2080260"/>
            <a:ext cx="18954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kern="1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/>
              </a:rPr>
              <a:t>6</a:t>
            </a:r>
            <a:r>
              <a:rPr lang="en-US" sz="3200" kern="1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/>
              </a:rPr>
              <a:t>:00</a:t>
            </a:r>
            <a:endParaRPr lang="zh-CN" altLang="en-US" sz="3200" kern="1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cs typeface="Times New Roman" panose="02020603050405020304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198745" y="2008505"/>
            <a:ext cx="18954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kern="1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/>
              </a:rPr>
              <a:t>7</a:t>
            </a:r>
            <a:r>
              <a:rPr lang="en-US" sz="3200" kern="1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/>
              </a:rPr>
              <a:t>:00</a:t>
            </a:r>
            <a:endParaRPr lang="zh-CN" altLang="en-US" sz="3200" kern="1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cs typeface="Times New Roman" panose="02020603050405020304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607810" y="2008505"/>
            <a:ext cx="18954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kern="1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/>
              </a:rPr>
              <a:t>8</a:t>
            </a:r>
            <a:r>
              <a:rPr lang="en-US" sz="3200" kern="1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/>
              </a:rPr>
              <a:t>:00</a:t>
            </a:r>
            <a:endParaRPr lang="zh-CN" altLang="en-US" sz="3200" kern="1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cs typeface="Times New Roman" panose="02020603050405020304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737475" y="2008505"/>
            <a:ext cx="18954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kern="1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/>
              </a:rPr>
              <a:t>9</a:t>
            </a:r>
            <a:r>
              <a:rPr lang="en-US" sz="3200" kern="1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/>
              </a:rPr>
              <a:t>:00</a:t>
            </a:r>
            <a:endParaRPr lang="zh-CN" altLang="en-US" sz="3200" kern="1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cs typeface="Times New Roman" panose="02020603050405020304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4617" y="4756164"/>
            <a:ext cx="6784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答：北京的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16:00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是莫斯科的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11:00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6551613" y="214290"/>
            <a:ext cx="2592387" cy="1008063"/>
            <a:chOff x="4286248" y="285728"/>
            <a:chExt cx="2592387" cy="1008063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48" y="285728"/>
              <a:ext cx="2592387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4429124" y="285728"/>
              <a:ext cx="2376487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000100" y="714356"/>
            <a:ext cx="5857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用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时计时法表示下列时刻。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357290" y="1571612"/>
            <a:ext cx="51435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下午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时是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28728" y="2357430"/>
            <a:ext cx="51435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上午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时是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28728" y="3143248"/>
            <a:ext cx="578647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晚上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14414" y="3929066"/>
            <a:ext cx="635798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夜里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时是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57290" y="4786322"/>
            <a:ext cx="607223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下午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时半是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   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28728" y="5500702"/>
            <a:ext cx="615315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凌晨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071934" y="1571612"/>
            <a:ext cx="113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14:00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14810" y="2428868"/>
            <a:ext cx="1233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8:00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4214810" y="3214686"/>
            <a:ext cx="15440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22:00</a:t>
            </a:r>
            <a:r>
              <a:rPr lang="zh-CN" altLang="en-US" sz="3200" dirty="0" smtClean="0">
                <a:solidFill>
                  <a:srgbClr val="7030A0"/>
                </a:solidFill>
              </a:rPr>
              <a:t>　</a:t>
            </a:r>
          </a:p>
        </p:txBody>
      </p:sp>
      <p:sp>
        <p:nvSpPr>
          <p:cNvPr id="26" name="矩形 25"/>
          <p:cNvSpPr/>
          <p:nvPr/>
        </p:nvSpPr>
        <p:spPr>
          <a:xfrm>
            <a:off x="4429124" y="4000504"/>
            <a:ext cx="923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2:00</a:t>
            </a:r>
            <a:endParaRPr lang="zh-CN" altLang="en-US" sz="3200" dirty="0" smtClean="0">
              <a:solidFill>
                <a:srgbClr val="7030A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57686" y="4786322"/>
            <a:ext cx="15440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17:30</a:t>
            </a:r>
            <a:r>
              <a:rPr lang="zh-CN" altLang="en-US" sz="3200" dirty="0" smtClean="0">
                <a:solidFill>
                  <a:srgbClr val="7030A0"/>
                </a:solidFill>
              </a:rPr>
              <a:t>　</a:t>
            </a:r>
          </a:p>
        </p:txBody>
      </p:sp>
      <p:sp>
        <p:nvSpPr>
          <p:cNvPr id="28" name="矩形 27"/>
          <p:cNvSpPr/>
          <p:nvPr/>
        </p:nvSpPr>
        <p:spPr>
          <a:xfrm>
            <a:off x="4643438" y="5500702"/>
            <a:ext cx="923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4:20</a:t>
            </a:r>
            <a:endParaRPr lang="zh-CN" altLang="en-US" sz="3200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1000100" y="571480"/>
            <a:ext cx="528641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难点题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连一连。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1142976" y="1214422"/>
            <a:ext cx="65722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小明要乘坐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16:08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的火车去北京。从小明家到火车站要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分钟。他最晚要在下午几时几分从家里出发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才不会误火车？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21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2928934"/>
            <a:ext cx="3076575" cy="177165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357290" y="3929066"/>
            <a:ext cx="53447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16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时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分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-20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分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-5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分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=15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时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43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分</a:t>
            </a:r>
            <a:endParaRPr lang="zh-CN" altLang="en-US" sz="32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85852" y="4786322"/>
            <a:ext cx="65722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答：他最晚要在下午</a:t>
            </a:r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15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时</a:t>
            </a:r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43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分从家里出发</a:t>
            </a:r>
            <a:r>
              <a:rPr lang="en-US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才不会误火车。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857224" y="357166"/>
            <a:ext cx="6786610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易错 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观察下表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计算出火车运行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的时间并填在表中。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19" name="Group 8"/>
          <p:cNvGrpSpPr/>
          <p:nvPr/>
        </p:nvGrpSpPr>
        <p:grpSpPr bwMode="auto">
          <a:xfrm>
            <a:off x="5500694" y="5929330"/>
            <a:ext cx="1943100" cy="525791"/>
            <a:chOff x="1474" y="3702"/>
            <a:chExt cx="952" cy="499"/>
          </a:xfrm>
        </p:grpSpPr>
        <p:sp>
          <p:nvSpPr>
            <p:cNvPr id="2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500034" y="2071678"/>
          <a:ext cx="8215370" cy="324923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106457"/>
                <a:gridCol w="1106457"/>
                <a:gridCol w="1073234"/>
                <a:gridCol w="1139680"/>
                <a:gridCol w="2028508"/>
                <a:gridCol w="1761034"/>
              </a:tblGrid>
              <a:tr h="803678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/>
                        <a:t>车次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 smtClean="0"/>
                        <a:t>始发</a:t>
                      </a: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 smtClean="0"/>
                        <a:t>站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/>
                        <a:t>开点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 smtClean="0"/>
                        <a:t>终点</a:t>
                      </a: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 smtClean="0"/>
                        <a:t>站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/>
                        <a:t>到点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 smtClean="0"/>
                        <a:t>运行</a:t>
                      </a: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 smtClean="0"/>
                        <a:t>时间</a:t>
                      </a:r>
                      <a:endParaRPr lang="en-US" altLang="zh-CN" sz="2800" b="1" kern="10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803678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 smtClean="0"/>
                        <a:t>711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 smtClean="0"/>
                        <a:t>北京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 smtClean="0"/>
                        <a:t>10:22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 smtClean="0"/>
                        <a:t>沈阳</a:t>
                      </a:r>
                      <a:r>
                        <a:rPr lang="zh-CN" sz="2800" b="1" kern="100" dirty="0"/>
                        <a:t>北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 smtClean="0"/>
                        <a:t>当天</a:t>
                      </a:r>
                      <a:r>
                        <a:rPr lang="en-US" sz="2800" b="1" kern="100" dirty="0"/>
                        <a:t>19:29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803678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 smtClean="0"/>
                        <a:t>721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 smtClean="0"/>
                        <a:t>北京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：</a:t>
                      </a:r>
                      <a:endParaRPr lang="en-US" altLang="zh-CN" sz="2800" b="1" kern="1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b="1" kern="1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r>
                        <a:rPr lang="zh-CN" altLang="en-US" sz="2800" b="1" kern="1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zh-CN" sz="2800" b="1" kern="1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00</a:t>
                      </a:r>
                      <a:endParaRPr lang="en-US" sz="2800" b="1" kern="1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 smtClean="0"/>
                        <a:t>上海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 smtClean="0"/>
                        <a:t>第二天</a:t>
                      </a:r>
                      <a:r>
                        <a:rPr lang="en-US" sz="2800" b="1" kern="100" dirty="0"/>
                        <a:t>0:30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803675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 smtClean="0"/>
                        <a:t>T42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 smtClean="0"/>
                        <a:t>西安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 smtClean="0"/>
                        <a:t>17:00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 smtClean="0"/>
                        <a:t>北京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/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 smtClean="0"/>
                        <a:t>第二天</a:t>
                      </a:r>
                      <a:r>
                        <a:rPr lang="en-US" sz="2800" b="1" kern="100" dirty="0"/>
                        <a:t>7:00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8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7143768" y="4714884"/>
            <a:ext cx="12715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latin typeface="+mn-ea"/>
                <a:ea typeface="+mn-ea"/>
              </a:rPr>
              <a:t>14</a:t>
            </a:r>
            <a:r>
              <a:rPr lang="zh-CN" altLang="en-US" sz="2800" dirty="0" smtClean="0">
                <a:latin typeface="+mn-ea"/>
                <a:ea typeface="+mn-ea"/>
              </a:rPr>
              <a:t>小时</a:t>
            </a:r>
          </a:p>
        </p:txBody>
      </p:sp>
      <p:sp>
        <p:nvSpPr>
          <p:cNvPr id="27" name="矩形 26"/>
          <p:cNvSpPr/>
          <p:nvPr/>
        </p:nvSpPr>
        <p:spPr>
          <a:xfrm>
            <a:off x="7000892" y="3143248"/>
            <a:ext cx="16321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+mn-ea"/>
                <a:ea typeface="+mn-ea"/>
              </a:rPr>
              <a:t>9</a:t>
            </a:r>
            <a:r>
              <a:rPr lang="zh-CN" altLang="en-US" sz="2800" dirty="0" smtClean="0">
                <a:latin typeface="+mn-ea"/>
                <a:ea typeface="+mn-ea"/>
              </a:rPr>
              <a:t>小时</a:t>
            </a:r>
            <a:r>
              <a:rPr lang="en-US" sz="2800" dirty="0" smtClean="0">
                <a:latin typeface="+mn-ea"/>
                <a:ea typeface="+mn-ea"/>
              </a:rPr>
              <a:t>7</a:t>
            </a:r>
            <a:r>
              <a:rPr lang="zh-CN" altLang="en-US" sz="2800" dirty="0" smtClean="0">
                <a:latin typeface="+mn-ea"/>
                <a:ea typeface="+mn-ea"/>
              </a:rPr>
              <a:t>分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929454" y="3929066"/>
            <a:ext cx="18149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latin typeface="+mn-ea"/>
                <a:ea typeface="+mn-ea"/>
              </a:rPr>
              <a:t>6</a:t>
            </a:r>
            <a:r>
              <a:rPr lang="zh-CN" altLang="en-US" sz="2800" dirty="0" smtClean="0">
                <a:latin typeface="+mn-ea"/>
                <a:ea typeface="+mn-ea"/>
              </a:rPr>
              <a:t>小时</a:t>
            </a:r>
            <a:r>
              <a:rPr lang="en-US" altLang="en-US" sz="2800" dirty="0" smtClean="0">
                <a:latin typeface="+mn-ea"/>
                <a:ea typeface="+mn-ea"/>
              </a:rPr>
              <a:t>30</a:t>
            </a:r>
            <a:r>
              <a:rPr lang="zh-CN" altLang="en-US" sz="2800" dirty="0" smtClean="0">
                <a:latin typeface="+mn-ea"/>
                <a:ea typeface="+mn-ea"/>
              </a:rPr>
              <a:t>分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428596" y="571480"/>
            <a:ext cx="7358114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（创新题）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一场足球比赛分为上、下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半场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各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分钟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中场休息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分钟。一场球赛从开始到结束共需多长时间？小刚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20:30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进场看球赛时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下半场正好开始。这场球赛何时结束？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3" name="Group 8"/>
          <p:cNvGrpSpPr/>
          <p:nvPr/>
        </p:nvGrpSpPr>
        <p:grpSpPr bwMode="auto">
          <a:xfrm>
            <a:off x="5643570" y="5929330"/>
            <a:ext cx="1943100" cy="525791"/>
            <a:chOff x="1474" y="3702"/>
            <a:chExt cx="952" cy="499"/>
          </a:xfrm>
        </p:grpSpPr>
        <p:sp>
          <p:nvSpPr>
            <p:cNvPr id="34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1857356" y="4286256"/>
            <a:ext cx="5500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宋体" panose="02010600030101010101" pitchFamily="2" charset="-122"/>
              </a:rPr>
              <a:t>20</a:t>
            </a:r>
            <a:r>
              <a:rPr lang="zh-CN" altLang="en-US" sz="3200" dirty="0" smtClean="0">
                <a:latin typeface="宋体" panose="02010600030101010101" pitchFamily="2" charset="-122"/>
              </a:rPr>
              <a:t>时</a:t>
            </a:r>
            <a:r>
              <a:rPr lang="en-US" altLang="en-US" sz="3200" dirty="0" smtClean="0">
                <a:latin typeface="宋体" panose="02010600030101010101" pitchFamily="2" charset="-122"/>
              </a:rPr>
              <a:t>30</a:t>
            </a:r>
            <a:r>
              <a:rPr lang="zh-CN" altLang="en-US" sz="3200" dirty="0" smtClean="0">
                <a:latin typeface="宋体" panose="02010600030101010101" pitchFamily="2" charset="-122"/>
              </a:rPr>
              <a:t>分</a:t>
            </a:r>
            <a:r>
              <a:rPr lang="en-US" altLang="en-US" sz="3200" dirty="0" smtClean="0">
                <a:latin typeface="宋体" panose="02010600030101010101" pitchFamily="2" charset="-122"/>
              </a:rPr>
              <a:t>+45</a:t>
            </a:r>
            <a:r>
              <a:rPr lang="zh-CN" altLang="en-US" sz="3200" dirty="0" smtClean="0">
                <a:latin typeface="宋体" panose="02010600030101010101" pitchFamily="2" charset="-122"/>
              </a:rPr>
              <a:t>分</a:t>
            </a:r>
            <a:r>
              <a:rPr lang="en-US" altLang="en-US" sz="3200" dirty="0" smtClean="0">
                <a:latin typeface="宋体" panose="02010600030101010101" pitchFamily="2" charset="-122"/>
              </a:rPr>
              <a:t>=21</a:t>
            </a:r>
            <a:r>
              <a:rPr lang="zh-CN" altLang="en-US" sz="3200" dirty="0" smtClean="0">
                <a:latin typeface="宋体" panose="02010600030101010101" pitchFamily="2" charset="-122"/>
              </a:rPr>
              <a:t>时</a:t>
            </a:r>
            <a:r>
              <a:rPr lang="en-US" altLang="en-US" sz="3200" dirty="0" smtClean="0">
                <a:latin typeface="宋体" panose="02010600030101010101" pitchFamily="2" charset="-122"/>
              </a:rPr>
              <a:t>15</a:t>
            </a:r>
            <a:r>
              <a:rPr lang="zh-CN" altLang="en-US" sz="3200" dirty="0" smtClean="0">
                <a:latin typeface="宋体" panose="02010600030101010101" pitchFamily="2" charset="-122"/>
              </a:rPr>
              <a:t>分</a:t>
            </a:r>
          </a:p>
        </p:txBody>
      </p:sp>
      <p:sp>
        <p:nvSpPr>
          <p:cNvPr id="26" name="矩形 25"/>
          <p:cNvSpPr/>
          <p:nvPr/>
        </p:nvSpPr>
        <p:spPr>
          <a:xfrm>
            <a:off x="1857356" y="3429000"/>
            <a:ext cx="5500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45</a:t>
            </a:r>
            <a:r>
              <a:rPr lang="zh-CN" altLang="en-US" sz="3200" dirty="0" smtClean="0">
                <a:latin typeface="宋体" panose="02010600030101010101" pitchFamily="2" charset="-122"/>
              </a:rPr>
              <a:t>分</a:t>
            </a:r>
            <a:r>
              <a:rPr lang="en-US" sz="3200" dirty="0" smtClean="0">
                <a:latin typeface="宋体" panose="02010600030101010101" pitchFamily="2" charset="-122"/>
              </a:rPr>
              <a:t>+15</a:t>
            </a:r>
            <a:r>
              <a:rPr lang="zh-CN" altLang="en-US" sz="3200" dirty="0" smtClean="0">
                <a:latin typeface="宋体" panose="02010600030101010101" pitchFamily="2" charset="-122"/>
              </a:rPr>
              <a:t>分</a:t>
            </a:r>
            <a:r>
              <a:rPr lang="en-US" sz="3200" dirty="0" smtClean="0">
                <a:latin typeface="宋体" panose="02010600030101010101" pitchFamily="2" charset="-122"/>
              </a:rPr>
              <a:t>+45</a:t>
            </a:r>
            <a:r>
              <a:rPr lang="zh-CN" altLang="en-US" sz="3200" dirty="0" smtClean="0">
                <a:latin typeface="宋体" panose="02010600030101010101" pitchFamily="2" charset="-122"/>
              </a:rPr>
              <a:t>分</a:t>
            </a:r>
            <a:r>
              <a:rPr lang="en-US" sz="3200" dirty="0" smtClean="0">
                <a:latin typeface="宋体" panose="02010600030101010101" pitchFamily="2" charset="-122"/>
              </a:rPr>
              <a:t>=1</a:t>
            </a:r>
            <a:r>
              <a:rPr lang="zh-CN" altLang="en-US" sz="3200" dirty="0" smtClean="0">
                <a:latin typeface="宋体" panose="02010600030101010101" pitchFamily="2" charset="-122"/>
              </a:rPr>
              <a:t>小时</a:t>
            </a:r>
            <a:r>
              <a:rPr lang="en-US" sz="3200" dirty="0" smtClean="0">
                <a:latin typeface="宋体" panose="02010600030101010101" pitchFamily="2" charset="-122"/>
              </a:rPr>
              <a:t>45</a:t>
            </a:r>
            <a:r>
              <a:rPr lang="zh-CN" altLang="en-US" sz="3200" dirty="0" smtClean="0">
                <a:latin typeface="宋体" panose="02010600030101010101" pitchFamily="2" charset="-122"/>
              </a:rPr>
              <a:t>分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57356" y="5214950"/>
            <a:ext cx="55499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答：这场球赛</a:t>
            </a:r>
            <a:r>
              <a:rPr lang="en-US" altLang="en-US" sz="3200" dirty="0" smtClean="0">
                <a:latin typeface="宋体" panose="02010600030101010101" pitchFamily="2" charset="-122"/>
              </a:rPr>
              <a:t>21</a:t>
            </a:r>
            <a:r>
              <a:rPr lang="zh-CN" altLang="en-US" sz="3200" dirty="0" smtClean="0">
                <a:latin typeface="宋体" panose="02010600030101010101" pitchFamily="2" charset="-122"/>
              </a:rPr>
              <a:t>时</a:t>
            </a:r>
            <a:r>
              <a:rPr lang="en-US" altLang="en-US" sz="3200" dirty="0" smtClean="0">
                <a:latin typeface="宋体" panose="02010600030101010101" pitchFamily="2" charset="-122"/>
              </a:rPr>
              <a:t>15</a:t>
            </a:r>
            <a:r>
              <a:rPr lang="zh-CN" altLang="en-US" sz="3200" dirty="0" smtClean="0">
                <a:latin typeface="宋体" panose="02010600030101010101" pitchFamily="2" charset="-122"/>
              </a:rPr>
              <a:t>分结束。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6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9"/>
          <p:cNvGrpSpPr/>
          <p:nvPr/>
        </p:nvGrpSpPr>
        <p:grpSpPr>
          <a:xfrm>
            <a:off x="6072198" y="5908795"/>
            <a:ext cx="1656809" cy="877791"/>
            <a:chOff x="5939527" y="5733256"/>
            <a:chExt cx="1656809" cy="877791"/>
          </a:xfrm>
        </p:grpSpPr>
        <p:pic>
          <p:nvPicPr>
            <p:cNvPr id="14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214414" y="571480"/>
            <a:ext cx="5857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用普通计时法表示下列时刻。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785918" y="1428736"/>
            <a:ext cx="478634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19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85918" y="2285992"/>
            <a:ext cx="735808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85918" y="3071810"/>
            <a:ext cx="842968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        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57356" y="3929066"/>
            <a:ext cx="550072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57356" y="4714884"/>
            <a:ext cx="600079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22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               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857356" y="5429264"/>
            <a:ext cx="550072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13:50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428992" y="1428736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晚上</a:t>
            </a:r>
            <a:r>
              <a:rPr 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7</a:t>
            </a:r>
            <a:r>
              <a:rPr lang="zh-CN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时　</a:t>
            </a:r>
            <a:endParaRPr lang="zh-CN" altLang="en-US" sz="3200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428992" y="2357430"/>
            <a:ext cx="1837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中午</a:t>
            </a:r>
            <a:r>
              <a:rPr lang="en-US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时</a:t>
            </a:r>
          </a:p>
        </p:txBody>
      </p:sp>
      <p:sp>
        <p:nvSpPr>
          <p:cNvPr id="35" name="矩形 34"/>
          <p:cNvSpPr/>
          <p:nvPr/>
        </p:nvSpPr>
        <p:spPr>
          <a:xfrm>
            <a:off x="3286116" y="3071810"/>
            <a:ext cx="4143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半夜</a:t>
            </a:r>
            <a:r>
              <a:rPr lang="en-US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时</a:t>
            </a:r>
            <a:r>
              <a:rPr lang="en-US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或凌晨</a:t>
            </a:r>
            <a:r>
              <a:rPr lang="en-US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0</a:t>
            </a:r>
            <a:r>
              <a:rPr lang="zh-CN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时</a:t>
            </a:r>
            <a:r>
              <a:rPr lang="en-US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)</a:t>
            </a:r>
            <a:endParaRPr lang="zh-CN" altLang="en-US" sz="3200" dirty="0" smtClean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428992" y="3929066"/>
            <a:ext cx="16289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早上</a:t>
            </a:r>
            <a:r>
              <a:rPr lang="en-US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时</a:t>
            </a:r>
          </a:p>
        </p:txBody>
      </p:sp>
      <p:sp>
        <p:nvSpPr>
          <p:cNvPr id="37" name="矩形 36"/>
          <p:cNvSpPr/>
          <p:nvPr/>
        </p:nvSpPr>
        <p:spPr>
          <a:xfrm>
            <a:off x="4357686" y="4714884"/>
            <a:ext cx="30780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晚上</a:t>
            </a:r>
            <a:r>
              <a:rPr lang="en-US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10</a:t>
            </a:r>
            <a:r>
              <a:rPr lang="zh-CN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时</a:t>
            </a:r>
            <a:r>
              <a:rPr lang="en-US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40</a:t>
            </a:r>
            <a:r>
              <a:rPr lang="zh-CN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分　</a:t>
            </a:r>
          </a:p>
        </p:txBody>
      </p:sp>
      <p:sp>
        <p:nvSpPr>
          <p:cNvPr id="38" name="矩形 37"/>
          <p:cNvSpPr/>
          <p:nvPr/>
        </p:nvSpPr>
        <p:spPr>
          <a:xfrm>
            <a:off x="3428992" y="5429264"/>
            <a:ext cx="24577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下午</a:t>
            </a:r>
            <a:r>
              <a:rPr lang="en-US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时</a:t>
            </a:r>
            <a:r>
              <a:rPr lang="en-US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50</a:t>
            </a:r>
            <a:r>
              <a:rPr lang="zh-CN" altLang="en-US" sz="32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分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5" grpId="0"/>
      <p:bldP spid="36" grpId="0"/>
      <p:bldP spid="37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pic>
        <p:nvPicPr>
          <p:cNvPr id="10" name="图片 9" descr="3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1428736"/>
            <a:ext cx="7715304" cy="442915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00100" y="571480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到奶奶家要坐多长时间的火车？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642918"/>
            <a:ext cx="6500858" cy="2786082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428860" y="3857628"/>
            <a:ext cx="5129067" cy="2143140"/>
            <a:chOff x="4786314" y="714356"/>
            <a:chExt cx="3914621" cy="1785950"/>
          </a:xfrm>
        </p:grpSpPr>
        <p:sp>
          <p:nvSpPr>
            <p:cNvPr id="7" name="云形标注 6"/>
            <p:cNvSpPr/>
            <p:nvPr/>
          </p:nvSpPr>
          <p:spPr>
            <a:xfrm>
              <a:off x="4786314" y="714356"/>
              <a:ext cx="2508063" cy="1785950"/>
            </a:xfrm>
            <a:prstGeom prst="cloudCallout">
              <a:avLst>
                <a:gd name="adj1" fmla="val 89009"/>
                <a:gd name="adj2" fmla="val -13081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从上午</a:t>
              </a:r>
              <a:r>
                <a:rPr 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时到下午</a:t>
              </a:r>
              <a:r>
                <a:rPr 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时经过了</a:t>
              </a:r>
              <a:r>
                <a:rPr 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小时。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pic>
          <p:nvPicPr>
            <p:cNvPr id="10" name="Picture 2" descr="D:\掘金2016\20160510北六上课件\图片\未标题-1 拷贝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001024" y="928670"/>
              <a:ext cx="699911" cy="1285884"/>
            </a:xfrm>
            <a:prstGeom prst="rect">
              <a:avLst/>
            </a:prstGeom>
            <a:noFill/>
          </p:spPr>
        </p:pic>
      </p:grpSp>
      <p:sp>
        <p:nvSpPr>
          <p:cNvPr id="23" name="竖卷形 22"/>
          <p:cNvSpPr/>
          <p:nvPr/>
        </p:nvSpPr>
        <p:spPr>
          <a:xfrm>
            <a:off x="714348" y="785794"/>
            <a:ext cx="642942" cy="2000264"/>
          </a:xfrm>
          <a:prstGeom prst="verticalScroll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方法一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85852" y="4500570"/>
            <a:ext cx="3714776" cy="2143140"/>
            <a:chOff x="428596" y="2643182"/>
            <a:chExt cx="3714776" cy="2143140"/>
          </a:xfrm>
        </p:grpSpPr>
        <p:grpSp>
          <p:nvGrpSpPr>
            <p:cNvPr id="3" name="组合 18"/>
            <p:cNvGrpSpPr/>
            <p:nvPr/>
          </p:nvGrpSpPr>
          <p:grpSpPr>
            <a:xfrm>
              <a:off x="1571604" y="2643182"/>
              <a:ext cx="2571768" cy="1214446"/>
              <a:chOff x="1571604" y="2643182"/>
              <a:chExt cx="2571768" cy="1357322"/>
            </a:xfrm>
          </p:grpSpPr>
          <p:sp>
            <p:nvSpPr>
              <p:cNvPr id="5" name="圆角矩形标注 4"/>
              <p:cNvSpPr/>
              <p:nvPr/>
            </p:nvSpPr>
            <p:spPr>
              <a:xfrm>
                <a:off x="1571604" y="2643182"/>
                <a:ext cx="2571768" cy="1357322"/>
              </a:xfrm>
              <a:prstGeom prst="wedgeRoundRectCallout">
                <a:avLst>
                  <a:gd name="adj1" fmla="val -60903"/>
                  <a:gd name="adj2" fmla="val 55015"/>
                  <a:gd name="adj3" fmla="val 16667"/>
                </a:avLst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643042" y="2714620"/>
                <a:ext cx="2417650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200" dirty="0" smtClean="0">
                    <a:latin typeface="华文楷体" pitchFamily="2" charset="-122"/>
                    <a:ea typeface="华文楷体" pitchFamily="2" charset="-122"/>
                  </a:rPr>
                  <a:t>12-9=3(</a:t>
                </a:r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小时</a:t>
                </a:r>
                <a:r>
                  <a:rPr lang="en-US" sz="3200" dirty="0" smtClean="0">
                    <a:latin typeface="华文楷体" pitchFamily="2" charset="-122"/>
                    <a:ea typeface="华文楷体" pitchFamily="2" charset="-122"/>
                  </a:rPr>
                  <a:t>)</a:t>
                </a:r>
              </a:p>
              <a:p>
                <a:r>
                  <a:rPr lang="en-US" sz="3200" dirty="0" smtClean="0">
                    <a:latin typeface="华文楷体" pitchFamily="2" charset="-122"/>
                    <a:ea typeface="华文楷体" pitchFamily="2" charset="-122"/>
                  </a:rPr>
                  <a:t>3+6=9(</a:t>
                </a:r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小时</a:t>
                </a:r>
                <a:r>
                  <a:rPr lang="en-US" sz="3200" dirty="0" smtClean="0">
                    <a:latin typeface="华文楷体" pitchFamily="2" charset="-122"/>
                    <a:ea typeface="华文楷体" pitchFamily="2" charset="-122"/>
                  </a:rPr>
                  <a:t>)</a:t>
                </a:r>
                <a:endParaRPr lang="zh-CN" altLang="en-US" sz="32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pic>
          <p:nvPicPr>
            <p:cNvPr id="4" name="图片 3" descr="2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596" y="3286124"/>
              <a:ext cx="1207613" cy="1500198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571604" y="571480"/>
            <a:ext cx="7000924" cy="3857652"/>
            <a:chOff x="500034" y="2571744"/>
            <a:chExt cx="4786346" cy="2286016"/>
          </a:xfrm>
        </p:grpSpPr>
        <p:sp>
          <p:nvSpPr>
            <p:cNvPr id="8" name="矩形 7"/>
            <p:cNvSpPr/>
            <p:nvPr/>
          </p:nvSpPr>
          <p:spPr>
            <a:xfrm>
              <a:off x="500034" y="2571744"/>
              <a:ext cx="4786346" cy="228601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4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786" y="2643182"/>
              <a:ext cx="4248157" cy="2143123"/>
            </a:xfrm>
            <a:prstGeom prst="rect">
              <a:avLst/>
            </a:prstGeom>
          </p:spPr>
        </p:pic>
      </p:grpSp>
      <p:sp>
        <p:nvSpPr>
          <p:cNvPr id="10" name="竖卷形 9"/>
          <p:cNvSpPr/>
          <p:nvPr/>
        </p:nvSpPr>
        <p:spPr>
          <a:xfrm>
            <a:off x="714348" y="714356"/>
            <a:ext cx="642942" cy="2000264"/>
          </a:xfrm>
          <a:prstGeom prst="verticalScroll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方法二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1142976" y="1000108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3200" dirty="0" smtClean="0">
              <a:solidFill>
                <a:srgbClr val="CC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14480" y="357166"/>
            <a:ext cx="6929486" cy="3786214"/>
            <a:chOff x="1357290" y="357166"/>
            <a:chExt cx="6929486" cy="3786214"/>
          </a:xfrm>
        </p:grpSpPr>
        <p:sp>
          <p:nvSpPr>
            <p:cNvPr id="7" name="矩形 6"/>
            <p:cNvSpPr/>
            <p:nvPr/>
          </p:nvSpPr>
          <p:spPr>
            <a:xfrm>
              <a:off x="1357290" y="357166"/>
              <a:ext cx="6929486" cy="378621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 descr="5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8728" y="428604"/>
              <a:ext cx="6643734" cy="3643338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1500166" y="4143380"/>
            <a:ext cx="5643602" cy="2000264"/>
            <a:chOff x="1500166" y="4143380"/>
            <a:chExt cx="5643602" cy="2000264"/>
          </a:xfrm>
        </p:grpSpPr>
        <p:pic>
          <p:nvPicPr>
            <p:cNvPr id="5" name="Picture 9" descr="p22-3"/>
            <p:cNvPicPr>
              <a:picLocks noChangeAspect="1" noChangeArrowheads="1"/>
            </p:cNvPicPr>
            <p:nvPr/>
          </p:nvPicPr>
          <p:blipFill>
            <a:blip r:embed="rId3" cstate="print"/>
            <a:srcRect r="57143"/>
            <a:stretch>
              <a:fillRect/>
            </a:stretch>
          </p:blipFill>
          <p:spPr bwMode="auto">
            <a:xfrm>
              <a:off x="1500166" y="5000636"/>
              <a:ext cx="986072" cy="1143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椭圆形标注 8"/>
            <p:cNvSpPr/>
            <p:nvPr/>
          </p:nvSpPr>
          <p:spPr>
            <a:xfrm>
              <a:off x="2928926" y="4143380"/>
              <a:ext cx="4214842" cy="1857388"/>
            </a:xfrm>
            <a:prstGeom prst="wedgeEllipseCallout">
              <a:avLst>
                <a:gd name="adj1" fmla="val -65032"/>
                <a:gd name="adj2" fmla="val 33587"/>
              </a:avLst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下午</a:t>
              </a:r>
              <a:r>
                <a:rPr 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时是</a:t>
              </a:r>
              <a:r>
                <a:rPr 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18,</a:t>
              </a:r>
            </a:p>
            <a:p>
              <a:pPr algn="ctr"/>
              <a:r>
                <a:rPr 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18-9=9(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小时</a:t>
              </a:r>
              <a:r>
                <a:rPr 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)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1" name="竖卷形 10"/>
          <p:cNvSpPr/>
          <p:nvPr/>
        </p:nvSpPr>
        <p:spPr>
          <a:xfrm>
            <a:off x="714348" y="785794"/>
            <a:ext cx="642942" cy="2000264"/>
          </a:xfrm>
          <a:prstGeom prst="verticalScroll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方法三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横卷形 3"/>
          <p:cNvSpPr/>
          <p:nvPr/>
        </p:nvSpPr>
        <p:spPr>
          <a:xfrm>
            <a:off x="785786" y="500042"/>
            <a:ext cx="2000264" cy="785818"/>
          </a:xfrm>
          <a:prstGeom prst="horizontalScrol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巩固练习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14678" y="571480"/>
            <a:ext cx="3852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84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页做一做。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1604" y="4429132"/>
            <a:ext cx="5857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亮亮一共睡了多长时间？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8662" y="5000636"/>
            <a:ext cx="80724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12-9=3(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小时</a:t>
            </a:r>
            <a:r>
              <a:rPr 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　</a:t>
            </a:r>
            <a:r>
              <a:rPr 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小时</a:t>
            </a:r>
            <a:r>
              <a:rPr 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+6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时</a:t>
            </a:r>
            <a:r>
              <a:rPr 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分</a:t>
            </a:r>
            <a:r>
              <a:rPr 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=9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小时</a:t>
            </a:r>
            <a:r>
              <a:rPr 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分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答：亮亮一共睡了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小时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分。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57158" y="1142984"/>
            <a:ext cx="8406155" cy="3286148"/>
            <a:chOff x="357158" y="1142984"/>
            <a:chExt cx="8406155" cy="3286148"/>
          </a:xfrm>
        </p:grpSpPr>
        <p:pic>
          <p:nvPicPr>
            <p:cNvPr id="6" name="图片 5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58" y="1142984"/>
              <a:ext cx="8406155" cy="3286148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42910" y="2857496"/>
              <a:ext cx="1285884" cy="428628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晚上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9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时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072066" y="2643182"/>
              <a:ext cx="1357322" cy="64294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早上</a:t>
              </a:r>
              <a:endParaRPr lang="en-US" altLang="zh-CN" dirty="0" smtClean="0"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时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30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分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12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0760" y="5929330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000760" y="6286520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14348" y="1000108"/>
            <a:ext cx="7572428" cy="1285884"/>
            <a:chOff x="1071538" y="785794"/>
            <a:chExt cx="2143140" cy="3714776"/>
          </a:xfrm>
        </p:grpSpPr>
        <p:sp>
          <p:nvSpPr>
            <p:cNvPr id="17" name="矩形 16"/>
            <p:cNvSpPr/>
            <p:nvPr/>
          </p:nvSpPr>
          <p:spPr>
            <a:xfrm>
              <a:off x="1071538" y="785794"/>
              <a:ext cx="2143140" cy="371477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71538" y="785794"/>
              <a:ext cx="2121492" cy="31093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1.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 阳阳晚 上</a:t>
              </a:r>
              <a:r>
                <a:rPr 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9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时睡觉</a:t>
              </a:r>
              <a:r>
                <a:rPr 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第二天早上</a:t>
              </a:r>
              <a:r>
                <a:rPr 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时起床</a:t>
              </a:r>
              <a:r>
                <a:rPr 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她一共睡了</a:t>
              </a:r>
              <a:r>
                <a:rPr 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　　 </a:t>
              </a:r>
              <a:r>
                <a:rPr 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小 时。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785786" y="2428868"/>
            <a:ext cx="7572428" cy="12858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课外小组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14:30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开始活动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经过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小时结束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结束时间是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  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  　 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分。</a:t>
            </a:r>
          </a:p>
        </p:txBody>
      </p:sp>
      <p:sp>
        <p:nvSpPr>
          <p:cNvPr id="34" name="矩形 33"/>
          <p:cNvSpPr/>
          <p:nvPr/>
        </p:nvSpPr>
        <p:spPr>
          <a:xfrm>
            <a:off x="785786" y="3857628"/>
            <a:ext cx="7572428" cy="128588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一场排球赛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从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19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分开始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进行了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150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分钟。比赛什么时候结束？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57224" y="5214950"/>
            <a:ext cx="75009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宋体" panose="02010600030101010101" pitchFamily="2" charset="-122"/>
              </a:rPr>
              <a:t>150</a:t>
            </a:r>
            <a:r>
              <a:rPr lang="zh-CN" altLang="en-US" sz="2800" dirty="0" smtClean="0">
                <a:latin typeface="宋体" panose="02010600030101010101" pitchFamily="2" charset="-122"/>
              </a:rPr>
              <a:t>分</a:t>
            </a:r>
            <a:r>
              <a:rPr lang="en-US" sz="2800" dirty="0" smtClean="0">
                <a:latin typeface="宋体" panose="02010600030101010101" pitchFamily="2" charset="-122"/>
              </a:rPr>
              <a:t>=2</a:t>
            </a:r>
            <a:r>
              <a:rPr lang="zh-CN" altLang="en-US" sz="2800" dirty="0" smtClean="0">
                <a:latin typeface="宋体" panose="02010600030101010101" pitchFamily="2" charset="-122"/>
              </a:rPr>
              <a:t>小时</a:t>
            </a:r>
            <a:r>
              <a:rPr lang="en-US" sz="2800" dirty="0" smtClean="0">
                <a:latin typeface="宋体" panose="02010600030101010101" pitchFamily="2" charset="-122"/>
              </a:rPr>
              <a:t>30</a:t>
            </a:r>
            <a:r>
              <a:rPr lang="zh-CN" altLang="en-US" sz="2800" dirty="0" smtClean="0">
                <a:latin typeface="宋体" panose="02010600030101010101" pitchFamily="2" charset="-122"/>
              </a:rPr>
              <a:t>分　</a:t>
            </a:r>
            <a:r>
              <a:rPr lang="en-US" sz="2800" dirty="0" smtClean="0">
                <a:latin typeface="宋体" panose="02010600030101010101" pitchFamily="2" charset="-122"/>
              </a:rPr>
              <a:t>19</a:t>
            </a:r>
            <a:r>
              <a:rPr lang="zh-CN" altLang="en-US" sz="2800" dirty="0" smtClean="0">
                <a:latin typeface="宋体" panose="02010600030101010101" pitchFamily="2" charset="-122"/>
              </a:rPr>
              <a:t>时</a:t>
            </a:r>
            <a:r>
              <a:rPr lang="en-US" sz="2800" dirty="0" smtClean="0">
                <a:latin typeface="宋体" panose="02010600030101010101" pitchFamily="2" charset="-122"/>
              </a:rPr>
              <a:t>30</a:t>
            </a:r>
            <a:r>
              <a:rPr lang="zh-CN" altLang="en-US" sz="2800" dirty="0" smtClean="0">
                <a:latin typeface="宋体" panose="02010600030101010101" pitchFamily="2" charset="-122"/>
              </a:rPr>
              <a:t>分</a:t>
            </a:r>
            <a:r>
              <a:rPr lang="en-US" sz="2800" dirty="0" smtClean="0">
                <a:latin typeface="宋体" panose="02010600030101010101" pitchFamily="2" charset="-122"/>
              </a:rPr>
              <a:t>+2</a:t>
            </a:r>
            <a:r>
              <a:rPr lang="zh-CN" altLang="en-US" sz="2800" dirty="0" smtClean="0">
                <a:latin typeface="宋体" panose="02010600030101010101" pitchFamily="2" charset="-122"/>
              </a:rPr>
              <a:t>小时</a:t>
            </a:r>
            <a:r>
              <a:rPr lang="en-US" sz="2800" dirty="0" smtClean="0">
                <a:latin typeface="宋体" panose="02010600030101010101" pitchFamily="2" charset="-122"/>
              </a:rPr>
              <a:t>30</a:t>
            </a:r>
            <a:r>
              <a:rPr lang="zh-CN" altLang="en-US" sz="2800" dirty="0" smtClean="0">
                <a:latin typeface="宋体" panose="02010600030101010101" pitchFamily="2" charset="-122"/>
              </a:rPr>
              <a:t>分</a:t>
            </a:r>
            <a:r>
              <a:rPr lang="en-US" sz="2800" dirty="0" smtClean="0">
                <a:latin typeface="宋体" panose="02010600030101010101" pitchFamily="2" charset="-122"/>
              </a:rPr>
              <a:t>=22</a:t>
            </a:r>
            <a:r>
              <a:rPr lang="zh-CN" altLang="en-US" sz="2800" dirty="0" smtClean="0">
                <a:latin typeface="宋体" panose="02010600030101010101" pitchFamily="2" charset="-122"/>
              </a:rPr>
              <a:t>时</a:t>
            </a:r>
            <a:endParaRPr lang="en-US" altLang="zh-CN" sz="2800" dirty="0" smtClean="0">
              <a:latin typeface="宋体" panose="02010600030101010101" pitchFamily="2" charset="-122"/>
            </a:endParaRPr>
          </a:p>
          <a:p>
            <a:r>
              <a:rPr lang="zh-CN" altLang="en-US" sz="2800" dirty="0" smtClean="0">
                <a:latin typeface="宋体" panose="02010600030101010101" pitchFamily="2" charset="-122"/>
              </a:rPr>
              <a:t>答：比赛在</a:t>
            </a:r>
            <a:r>
              <a:rPr lang="en-US" altLang="zh-CN" sz="2800" dirty="0" smtClean="0">
                <a:latin typeface="宋体" panose="02010600030101010101" pitchFamily="2" charset="-122"/>
              </a:rPr>
              <a:t>22</a:t>
            </a:r>
            <a:r>
              <a:rPr lang="zh-CN" altLang="en-US" sz="2800" dirty="0" smtClean="0">
                <a:latin typeface="宋体" panose="02010600030101010101" pitchFamily="2" charset="-122"/>
              </a:rPr>
              <a:t>时结束。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57620" y="1500174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9</a:t>
            </a:r>
            <a:endParaRPr lang="zh-CN" altLang="en-US" sz="3200" dirty="0"/>
          </a:p>
        </p:txBody>
      </p:sp>
      <p:sp>
        <p:nvSpPr>
          <p:cNvPr id="37" name="矩形 36"/>
          <p:cNvSpPr/>
          <p:nvPr/>
        </p:nvSpPr>
        <p:spPr>
          <a:xfrm>
            <a:off x="3857620" y="3071810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16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143636" y="3071810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30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grpSp>
        <p:nvGrpSpPr>
          <p:cNvPr id="40" name="组合 9"/>
          <p:cNvGrpSpPr/>
          <p:nvPr/>
        </p:nvGrpSpPr>
        <p:grpSpPr>
          <a:xfrm>
            <a:off x="6000760" y="5786454"/>
            <a:ext cx="1656809" cy="877791"/>
            <a:chOff x="5939527" y="5733256"/>
            <a:chExt cx="1656809" cy="877791"/>
          </a:xfrm>
        </p:grpSpPr>
        <p:pic>
          <p:nvPicPr>
            <p:cNvPr id="41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  <p:bldP spid="35" grpId="0"/>
      <p:bldP spid="3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1169</Words>
  <Application>WPS 演示</Application>
  <PresentationFormat>全屏显示(4:3)</PresentationFormat>
  <Paragraphs>257</Paragraphs>
  <Slides>23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人教版数学三年级下册第6单元</dc:title>
  <dc:creator>吉林梓翰教育图书有限公司</dc:creator>
  <cp:lastModifiedBy>lenovop</cp:lastModifiedBy>
  <cp:revision>1594</cp:revision>
  <dcterms:created xsi:type="dcterms:W3CDTF">2015-11-21T07:20:00Z</dcterms:created>
  <dcterms:modified xsi:type="dcterms:W3CDTF">2021-11-01T03:14:51Z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